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363" r:id="rId4"/>
    <p:sldId id="330" r:id="rId5"/>
    <p:sldId id="331" r:id="rId6"/>
    <p:sldId id="364" r:id="rId7"/>
    <p:sldId id="365" r:id="rId8"/>
    <p:sldId id="261" r:id="rId9"/>
    <p:sldId id="352" r:id="rId10"/>
    <p:sldId id="366" r:id="rId11"/>
    <p:sldId id="367" r:id="rId12"/>
    <p:sldId id="368" r:id="rId13"/>
    <p:sldId id="369" r:id="rId14"/>
    <p:sldId id="370" r:id="rId15"/>
    <p:sldId id="371" r:id="rId16"/>
    <p:sldId id="3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-744" y="-1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652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9549" y="154546"/>
            <a:ext cx="11320530" cy="2665927"/>
          </a:xfrm>
        </p:spPr>
        <p:txBody>
          <a:bodyPr>
            <a:noAutofit/>
          </a:bodyPr>
          <a:lstStyle/>
          <a:p>
            <a:r>
              <a:rPr lang="en-US" altLang="en-US" sz="36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sperm sexing</a:t>
            </a:r>
            <a:br>
              <a:rPr lang="en-US" altLang="en-US" sz="3600" dirty="0" smtClean="0">
                <a:solidFill>
                  <a:srgbClr val="FFFF00"/>
                </a:solidFill>
                <a:latin typeface="Arial Black" panose="020B0A04020102020204" pitchFamily="34" charset="0"/>
              </a:rPr>
            </a:br>
            <a:r>
              <a:rPr lang="en-US" altLang="en-US" sz="36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(sperm sorting)</a:t>
            </a:r>
            <a:r>
              <a:rPr lang="en-US" altLang="en-US" sz="3600" dirty="0">
                <a:solidFill>
                  <a:srgbClr val="FFFF00"/>
                </a:solidFill>
                <a:latin typeface="Arial Black" panose="020B0A04020102020204" pitchFamily="34" charset="0"/>
              </a:rPr>
              <a:t/>
            </a:r>
            <a:br>
              <a:rPr lang="en-US" altLang="en-US" sz="3600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2305317"/>
            <a:ext cx="9001462" cy="4430333"/>
          </a:xfrm>
        </p:spPr>
        <p:txBody>
          <a:bodyPr>
            <a:no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89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6- </a:t>
            </a:r>
            <a:r>
              <a:rPr lang="sv-SE" dirty="0">
                <a:solidFill>
                  <a:srgbClr val="FFFF00"/>
                </a:solidFill>
              </a:rPr>
              <a:t>Percoll Density Gradient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5" y="1064525"/>
            <a:ext cx="11177517" cy="5645552"/>
          </a:xfrm>
        </p:spPr>
        <p:txBody>
          <a:bodyPr>
            <a:normAutofit/>
          </a:bodyPr>
          <a:lstStyle/>
          <a:p>
            <a:pPr lvl="1"/>
            <a:r>
              <a:rPr lang="en-GB" sz="3200" dirty="0"/>
              <a:t>This method was based on Y-bearing spermatozoa swim </a:t>
            </a:r>
            <a:r>
              <a:rPr lang="en-GB" sz="3200" dirty="0" smtClean="0"/>
              <a:t>more </a:t>
            </a:r>
            <a:r>
              <a:rPr lang="en-GB" sz="3200" dirty="0"/>
              <a:t>quickly than </a:t>
            </a:r>
            <a:r>
              <a:rPr lang="en-GB" sz="3200" dirty="0" smtClean="0"/>
              <a:t>X-bearing</a:t>
            </a:r>
          </a:p>
          <a:p>
            <a:pPr lvl="1"/>
            <a:r>
              <a:rPr lang="en-GB" sz="3200" dirty="0" smtClean="0"/>
              <a:t>Semen </a:t>
            </a:r>
            <a:r>
              <a:rPr lang="en-GB" sz="3200" dirty="0"/>
              <a:t>is layered on top of a </a:t>
            </a:r>
            <a:r>
              <a:rPr lang="en-GB" sz="3200" dirty="0" err="1"/>
              <a:t>percoll</a:t>
            </a:r>
            <a:r>
              <a:rPr lang="en-GB" sz="3200" dirty="0"/>
              <a:t> </a:t>
            </a:r>
            <a:r>
              <a:rPr lang="en-GB" sz="3200" dirty="0" smtClean="0"/>
              <a:t>column and </a:t>
            </a:r>
            <a:r>
              <a:rPr lang="en-GB" sz="3200" dirty="0"/>
              <a:t>spermatozoa are allowed to </a:t>
            </a:r>
            <a:r>
              <a:rPr lang="en-GB" sz="3200" dirty="0" smtClean="0"/>
              <a:t>penetrate the column.</a:t>
            </a:r>
          </a:p>
          <a:p>
            <a:pPr lvl="1"/>
            <a:r>
              <a:rPr lang="en-GB" sz="3200" dirty="0" smtClean="0"/>
              <a:t>This </a:t>
            </a:r>
            <a:r>
              <a:rPr lang="en-GB" sz="3200" dirty="0"/>
              <a:t>technique </a:t>
            </a:r>
            <a:r>
              <a:rPr lang="en-GB" sz="3200" dirty="0" smtClean="0"/>
              <a:t>is </a:t>
            </a:r>
            <a:r>
              <a:rPr lang="en-GB" sz="3200" dirty="0"/>
              <a:t>not </a:t>
            </a:r>
            <a:r>
              <a:rPr lang="en-GB" sz="3200" dirty="0" smtClean="0"/>
              <a:t>always effective in </a:t>
            </a:r>
            <a:r>
              <a:rPr lang="en-GB" sz="3200" dirty="0"/>
              <a:t>separation of X or Y-bearing </a:t>
            </a:r>
            <a:r>
              <a:rPr lang="en-GB" sz="3200" dirty="0" smtClean="0"/>
              <a:t>spermatozoa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184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7- </a:t>
            </a:r>
            <a:r>
              <a:rPr lang="sv-SE" dirty="0">
                <a:solidFill>
                  <a:srgbClr val="FFFF00"/>
                </a:solidFill>
              </a:rPr>
              <a:t>Free flow electrophoresis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5" y="1064525"/>
            <a:ext cx="11177517" cy="5645552"/>
          </a:xfrm>
        </p:spPr>
        <p:txBody>
          <a:bodyPr>
            <a:normAutofit/>
          </a:bodyPr>
          <a:lstStyle/>
          <a:p>
            <a:pPr lvl="1"/>
            <a:r>
              <a:rPr lang="en-GB" sz="3200" dirty="0"/>
              <a:t>It is based on the possibility that the </a:t>
            </a:r>
            <a:r>
              <a:rPr lang="en-GB" sz="3200" dirty="0" smtClean="0"/>
              <a:t>electric charge </a:t>
            </a:r>
            <a:r>
              <a:rPr lang="en-GB" sz="3200" dirty="0"/>
              <a:t>on the surface of </a:t>
            </a:r>
            <a:r>
              <a:rPr lang="en-GB" sz="3200" dirty="0" smtClean="0"/>
              <a:t>X-bearing spermatozoa </a:t>
            </a:r>
            <a:r>
              <a:rPr lang="en-GB" sz="3200" dirty="0"/>
              <a:t>differs from that of </a:t>
            </a:r>
            <a:r>
              <a:rPr lang="en-GB" sz="3200" dirty="0" smtClean="0"/>
              <a:t>Y-bearing spermatozoa</a:t>
            </a:r>
          </a:p>
          <a:p>
            <a:pPr lvl="1"/>
            <a:r>
              <a:rPr lang="en-GB" sz="3200" dirty="0" smtClean="0"/>
              <a:t>In this technique the semen is expose to electric </a:t>
            </a:r>
            <a:r>
              <a:rPr lang="en-GB" sz="3200" dirty="0"/>
              <a:t>field </a:t>
            </a:r>
            <a:r>
              <a:rPr lang="en-GB" sz="3200" dirty="0" smtClean="0"/>
              <a:t>to separate </a:t>
            </a:r>
            <a:r>
              <a:rPr lang="en-GB" sz="3200" dirty="0"/>
              <a:t>spermatozoa into the </a:t>
            </a:r>
            <a:r>
              <a:rPr lang="en-GB" sz="3200" dirty="0" smtClean="0"/>
              <a:t>X or Y </a:t>
            </a:r>
          </a:p>
          <a:p>
            <a:pPr lvl="1"/>
            <a:r>
              <a:rPr lang="en-GB" sz="3200" dirty="0" smtClean="0"/>
              <a:t>However this technique is not always accurate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5191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8- </a:t>
            </a:r>
            <a:r>
              <a:rPr lang="sv-SE" dirty="0">
                <a:solidFill>
                  <a:srgbClr val="FFFF00"/>
                </a:solidFill>
              </a:rPr>
              <a:t>Counter Current Galvanic Separation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5" y="1064525"/>
            <a:ext cx="11177517" cy="5645552"/>
          </a:xfrm>
        </p:spPr>
        <p:txBody>
          <a:bodyPr>
            <a:normAutofit/>
          </a:bodyPr>
          <a:lstStyle/>
          <a:p>
            <a:pPr lvl="1"/>
            <a:r>
              <a:rPr lang="en-GB" sz="3200" dirty="0" smtClean="0"/>
              <a:t>Application </a:t>
            </a:r>
            <a:r>
              <a:rPr lang="en-GB" sz="3200" dirty="0"/>
              <a:t>of a suitable </a:t>
            </a:r>
            <a:r>
              <a:rPr lang="en-GB" sz="3200" dirty="0" smtClean="0"/>
              <a:t>micro-ampere current </a:t>
            </a:r>
            <a:r>
              <a:rPr lang="en-GB" sz="3200" dirty="0"/>
              <a:t>attracts Y-bearing spermatozoa </a:t>
            </a:r>
            <a:r>
              <a:rPr lang="en-GB" sz="3200" dirty="0" smtClean="0"/>
              <a:t>to the </a:t>
            </a:r>
            <a:r>
              <a:rPr lang="en-GB" sz="3200" dirty="0"/>
              <a:t>anode and X-bearing spermatozoa to </a:t>
            </a:r>
            <a:r>
              <a:rPr lang="en-GB" sz="3200" dirty="0" smtClean="0"/>
              <a:t>the cathode </a:t>
            </a:r>
          </a:p>
          <a:p>
            <a:pPr lvl="1"/>
            <a:r>
              <a:rPr lang="en-GB" sz="3200" dirty="0"/>
              <a:t>However this technique is not always accurate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9060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313899"/>
            <a:ext cx="10353761" cy="102358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9- </a:t>
            </a:r>
            <a:r>
              <a:rPr lang="sv-SE" dirty="0">
                <a:solidFill>
                  <a:srgbClr val="FFFF00"/>
                </a:solidFill>
              </a:rPr>
              <a:t>Immunological Sexing of Semen</a:t>
            </a:r>
            <a:br>
              <a:rPr lang="sv-SE" dirty="0">
                <a:solidFill>
                  <a:srgbClr val="FFFF00"/>
                </a:solidFill>
              </a:rPr>
            </a:br>
            <a:endParaRPr lang="sv-SE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5" y="1064525"/>
            <a:ext cx="11177517" cy="5645552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/>
              <a:t>The technique based on the presence of special antigen (H-Y antigen) on the surface of sperms   </a:t>
            </a:r>
            <a:endParaRPr lang="en-GB" sz="3200" dirty="0" smtClean="0"/>
          </a:p>
          <a:p>
            <a:pPr lvl="1"/>
            <a:r>
              <a:rPr lang="en-GB" sz="3200" dirty="0" smtClean="0"/>
              <a:t>In this technique the using of anti-X antisera resulted in agglutination </a:t>
            </a:r>
            <a:r>
              <a:rPr lang="en-GB" sz="3200" dirty="0"/>
              <a:t>of X</a:t>
            </a:r>
            <a:r>
              <a:rPr lang="en-GB" sz="3200" dirty="0" smtClean="0"/>
              <a:t> bearing spermatozoa but not Y bearing spermatozoa </a:t>
            </a:r>
          </a:p>
          <a:p>
            <a:pPr lvl="1"/>
            <a:r>
              <a:rPr lang="en-GB" sz="3200" dirty="0" smtClean="0"/>
              <a:t>The agglutinated </a:t>
            </a:r>
            <a:r>
              <a:rPr lang="en-GB" sz="3200" dirty="0"/>
              <a:t>sperm population was </a:t>
            </a:r>
            <a:r>
              <a:rPr lang="en-GB" sz="3200" dirty="0" smtClean="0"/>
              <a:t>separated from </a:t>
            </a:r>
            <a:r>
              <a:rPr lang="en-GB" sz="3200" dirty="0"/>
              <a:t>the free-swimming sperm by </a:t>
            </a:r>
            <a:r>
              <a:rPr lang="en-GB" sz="3200" dirty="0" smtClean="0"/>
              <a:t>glass wool filtration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0046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10- </a:t>
            </a:r>
            <a:r>
              <a:rPr lang="sv-SE" dirty="0">
                <a:solidFill>
                  <a:srgbClr val="FFFF00"/>
                </a:solidFill>
              </a:rPr>
              <a:t>Polymerase chain reaction (PCR)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5" y="1064525"/>
            <a:ext cx="11177517" cy="5645552"/>
          </a:xfrm>
        </p:spPr>
        <p:txBody>
          <a:bodyPr>
            <a:normAutofit lnSpcReduction="10000"/>
          </a:bodyPr>
          <a:lstStyle/>
          <a:p>
            <a:pPr lvl="1"/>
            <a:r>
              <a:rPr lang="en-GB" sz="3200" dirty="0" smtClean="0"/>
              <a:t>Specific DNA </a:t>
            </a:r>
            <a:r>
              <a:rPr lang="en-GB" sz="3200" dirty="0"/>
              <a:t>sequences on X- and Y-sperm </a:t>
            </a:r>
            <a:r>
              <a:rPr lang="en-GB" sz="3200" dirty="0" smtClean="0"/>
              <a:t>have been </a:t>
            </a:r>
            <a:r>
              <a:rPr lang="en-GB" sz="3200" dirty="0"/>
              <a:t>reported which can be used to </a:t>
            </a:r>
            <a:r>
              <a:rPr lang="en-GB" sz="3200" dirty="0" smtClean="0"/>
              <a:t>identify the </a:t>
            </a:r>
            <a:r>
              <a:rPr lang="en-GB" sz="3200" dirty="0"/>
              <a:t>sex of individual sperm and sex ratios </a:t>
            </a:r>
            <a:r>
              <a:rPr lang="en-GB" sz="3200" dirty="0" smtClean="0"/>
              <a:t>of sperm </a:t>
            </a:r>
            <a:r>
              <a:rPr lang="en-GB" sz="3200" dirty="0"/>
              <a:t>in semen </a:t>
            </a:r>
            <a:r>
              <a:rPr lang="en-GB" sz="3200" dirty="0" smtClean="0"/>
              <a:t>sample</a:t>
            </a:r>
          </a:p>
          <a:p>
            <a:pPr lvl="1"/>
            <a:r>
              <a:rPr lang="en-GB" sz="3200" dirty="0" smtClean="0"/>
              <a:t>Accurate </a:t>
            </a:r>
            <a:r>
              <a:rPr lang="en-GB" sz="3200" dirty="0"/>
              <a:t>determination of the sex </a:t>
            </a:r>
            <a:r>
              <a:rPr lang="en-GB" sz="3200" dirty="0" smtClean="0"/>
              <a:t>ratio using </a:t>
            </a:r>
            <a:r>
              <a:rPr lang="en-GB" sz="3200" dirty="0"/>
              <a:t>single sperm PCR </a:t>
            </a:r>
            <a:r>
              <a:rPr lang="en-GB" sz="3200" dirty="0" smtClean="0"/>
              <a:t>want analysis </a:t>
            </a:r>
            <a:r>
              <a:rPr lang="en-GB" sz="3200" dirty="0"/>
              <a:t>of a large number of </a:t>
            </a:r>
            <a:r>
              <a:rPr lang="en-GB" sz="3200" dirty="0" smtClean="0"/>
              <a:t>individual sperm</a:t>
            </a:r>
          </a:p>
          <a:p>
            <a:pPr lvl="1"/>
            <a:r>
              <a:rPr lang="en-GB" sz="3200" dirty="0" smtClean="0"/>
              <a:t>However</a:t>
            </a:r>
            <a:r>
              <a:rPr lang="en-GB" sz="3200" dirty="0"/>
              <a:t>, sex ratio of semen can </a:t>
            </a:r>
            <a:r>
              <a:rPr lang="en-GB" sz="3200" dirty="0" smtClean="0"/>
              <a:t>be determined </a:t>
            </a:r>
            <a:r>
              <a:rPr lang="en-GB" sz="3200" dirty="0"/>
              <a:t>more simply and accurately </a:t>
            </a:r>
            <a:r>
              <a:rPr lang="en-GB" sz="3200" dirty="0" smtClean="0"/>
              <a:t>by quantitative </a:t>
            </a:r>
            <a:r>
              <a:rPr lang="en-GB" sz="3200" dirty="0"/>
              <a:t>real-time PCR (</a:t>
            </a:r>
            <a:r>
              <a:rPr lang="en-GB" sz="3200" dirty="0" err="1"/>
              <a:t>qPCR</a:t>
            </a:r>
            <a:r>
              <a:rPr lang="en-GB" sz="3200" dirty="0" smtClean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5361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11- Flowcytometry</a:t>
            </a:r>
            <a:endParaRPr lang="sv-SE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5" y="1064525"/>
            <a:ext cx="11177517" cy="5645552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GB" sz="3200" dirty="0" smtClean="0"/>
              <a:t>This technique based on the fact that X </a:t>
            </a:r>
            <a:r>
              <a:rPr lang="en-GB" sz="3200" dirty="0"/>
              <a:t>sperm contains </a:t>
            </a:r>
            <a:r>
              <a:rPr lang="en-GB" sz="3200" dirty="0" smtClean="0"/>
              <a:t>3–4</a:t>
            </a:r>
            <a:r>
              <a:rPr lang="en-GB" sz="3200" dirty="0"/>
              <a:t>% more DNA than </a:t>
            </a:r>
            <a:r>
              <a:rPr lang="en-GB" sz="3200" dirty="0" smtClean="0"/>
              <a:t>Y sperm </a:t>
            </a:r>
          </a:p>
          <a:p>
            <a:pPr lvl="1"/>
            <a:r>
              <a:rPr lang="en-GB" sz="3200" dirty="0"/>
              <a:t>In this method </a:t>
            </a:r>
            <a:r>
              <a:rPr lang="en-GB" sz="3200" dirty="0" smtClean="0"/>
              <a:t>the sperms treat </a:t>
            </a:r>
            <a:r>
              <a:rPr lang="en-GB" sz="3200" dirty="0"/>
              <a:t>with </a:t>
            </a:r>
            <a:r>
              <a:rPr lang="en-GB" sz="3200" dirty="0" smtClean="0"/>
              <a:t>fluorescent dye (Hoechst </a:t>
            </a:r>
            <a:r>
              <a:rPr lang="en-GB" sz="3200" dirty="0"/>
              <a:t>33342), which </a:t>
            </a:r>
            <a:r>
              <a:rPr lang="en-GB" sz="3200" dirty="0" smtClean="0"/>
              <a:t>binds to the DNA</a:t>
            </a:r>
          </a:p>
          <a:p>
            <a:pPr lvl="1"/>
            <a:r>
              <a:rPr lang="en-GB" sz="3200" dirty="0"/>
              <a:t>Due to more DNA content in </a:t>
            </a:r>
            <a:r>
              <a:rPr lang="en-GB" sz="3200" dirty="0" smtClean="0"/>
              <a:t>X sperm, </a:t>
            </a:r>
            <a:r>
              <a:rPr lang="en-GB" sz="3200" dirty="0"/>
              <a:t>it </a:t>
            </a:r>
            <a:r>
              <a:rPr lang="en-GB" sz="3200" dirty="0" smtClean="0"/>
              <a:t>takes more </a:t>
            </a:r>
            <a:r>
              <a:rPr lang="en-GB" sz="3200" dirty="0"/>
              <a:t>stain than Y </a:t>
            </a:r>
            <a:r>
              <a:rPr lang="en-GB" sz="3200" dirty="0" smtClean="0"/>
              <a:t>sperm</a:t>
            </a:r>
            <a:endParaRPr lang="en-GB" sz="3200" dirty="0"/>
          </a:p>
          <a:p>
            <a:pPr lvl="1"/>
            <a:r>
              <a:rPr lang="en-US" sz="3200" dirty="0" smtClean="0"/>
              <a:t>In the flowcytometry a special laser detector can differentiate between X and Y sperms according to </a:t>
            </a:r>
            <a:r>
              <a:rPr lang="en-US" sz="3200" dirty="0"/>
              <a:t>the intensity of fluorescence </a:t>
            </a:r>
            <a:r>
              <a:rPr lang="en-US" sz="3200" dirty="0" smtClean="0"/>
              <a:t>dye</a:t>
            </a:r>
          </a:p>
          <a:p>
            <a:pPr lvl="1"/>
            <a:r>
              <a:rPr lang="en-US" sz="3200" dirty="0" smtClean="0"/>
              <a:t>This method is regard an accurate method for sorting the sperms </a:t>
            </a:r>
            <a:endParaRPr lang="en-GB" sz="3200" dirty="0" smtClean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0347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 Flowcytometry</a:t>
            </a:r>
            <a:endParaRPr lang="sv-SE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HUSAMALDEEN\Desktop\gugu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428" y="1228299"/>
            <a:ext cx="6782936" cy="517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85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425"/>
            <a:ext cx="11336215" cy="64394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b="1" dirty="0" smtClean="0">
                <a:solidFill>
                  <a:srgbClr val="FFFF00"/>
                </a:solidFill>
              </a:rPr>
              <a:t>Sperm sexing </a:t>
            </a:r>
          </a:p>
          <a:p>
            <a:r>
              <a:rPr lang="en-GB" sz="3600" dirty="0" smtClean="0">
                <a:solidFill>
                  <a:schemeClr val="tx2"/>
                </a:solidFill>
              </a:rPr>
              <a:t> </a:t>
            </a:r>
            <a:r>
              <a:rPr lang="en-GB" sz="3600" dirty="0">
                <a:solidFill>
                  <a:schemeClr val="tx2"/>
                </a:solidFill>
              </a:rPr>
              <a:t>S</a:t>
            </a:r>
            <a:r>
              <a:rPr lang="en-GB" sz="3600" dirty="0" smtClean="0">
                <a:solidFill>
                  <a:schemeClr val="tx2"/>
                </a:solidFill>
              </a:rPr>
              <a:t>eparation of X-sperm from Y-sperm from the semen for producing either male or female </a:t>
            </a:r>
          </a:p>
          <a:p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smtClean="0">
                <a:solidFill>
                  <a:schemeClr val="tx2"/>
                </a:solidFill>
              </a:rPr>
              <a:t>Practically many differences between </a:t>
            </a:r>
            <a:r>
              <a:rPr lang="en-GB" sz="3600" dirty="0">
                <a:solidFill>
                  <a:schemeClr val="tx2"/>
                </a:solidFill>
              </a:rPr>
              <a:t>X-sperm from Y-sperm </a:t>
            </a:r>
            <a:r>
              <a:rPr lang="en-GB" sz="3600" dirty="0" smtClean="0">
                <a:solidFill>
                  <a:schemeClr val="tx2"/>
                </a:solidFill>
              </a:rPr>
              <a:t>which</a:t>
            </a:r>
            <a:r>
              <a:rPr lang="ar-IQ" sz="3600" dirty="0" smtClean="0">
                <a:solidFill>
                  <a:schemeClr val="tx2"/>
                </a:solidFill>
              </a:rPr>
              <a:t> </a:t>
            </a:r>
            <a:r>
              <a:rPr lang="en-GB" sz="3600" dirty="0" smtClean="0">
                <a:solidFill>
                  <a:schemeClr val="tx2"/>
                </a:solidFill>
              </a:rPr>
              <a:t>can </a:t>
            </a:r>
            <a:r>
              <a:rPr lang="en-GB" sz="3600" dirty="0">
                <a:solidFill>
                  <a:schemeClr val="tx2"/>
                </a:solidFill>
              </a:rPr>
              <a:t>be </a:t>
            </a:r>
            <a:r>
              <a:rPr lang="en-US" sz="3600" dirty="0" smtClean="0">
                <a:solidFill>
                  <a:schemeClr val="tx2"/>
                </a:solidFill>
              </a:rPr>
              <a:t>depend on these differences </a:t>
            </a:r>
            <a:r>
              <a:rPr lang="en-GB" sz="3600" dirty="0" smtClean="0">
                <a:solidFill>
                  <a:schemeClr val="tx2"/>
                </a:solidFill>
              </a:rPr>
              <a:t>to </a:t>
            </a:r>
            <a:r>
              <a:rPr lang="en-GB" sz="3600" dirty="0">
                <a:solidFill>
                  <a:schemeClr val="tx2"/>
                </a:solidFill>
              </a:rPr>
              <a:t>differentiate between </a:t>
            </a:r>
            <a:r>
              <a:rPr lang="en-GB" sz="3600" dirty="0" smtClean="0">
                <a:solidFill>
                  <a:schemeClr val="tx2"/>
                </a:solidFill>
              </a:rPr>
              <a:t>them</a:t>
            </a:r>
          </a:p>
          <a:p>
            <a:r>
              <a:rPr lang="en-US" sz="3600" dirty="0" smtClean="0">
                <a:solidFill>
                  <a:schemeClr val="tx2"/>
                </a:solidFill>
              </a:rPr>
              <a:t>There are many techniques for sperm sorting </a:t>
            </a:r>
            <a:endParaRPr lang="en-GB" sz="36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11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425"/>
            <a:ext cx="11336215" cy="64394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3600" b="1" dirty="0" smtClean="0">
                <a:solidFill>
                  <a:srgbClr val="FFFF00"/>
                </a:solidFill>
                <a:effectLst/>
              </a:rPr>
              <a:t>Benefits </a:t>
            </a:r>
            <a:r>
              <a:rPr lang="en-GB" sz="3600" b="1" dirty="0">
                <a:solidFill>
                  <a:srgbClr val="FFFF00"/>
                </a:solidFill>
                <a:effectLst/>
              </a:rPr>
              <a:t>of Sex-Sorted Semen</a:t>
            </a:r>
            <a:r>
              <a:rPr lang="en-GB" sz="3600" b="1" dirty="0">
                <a:effectLst/>
              </a:rPr>
              <a:t/>
            </a:r>
            <a:br>
              <a:rPr lang="en-GB" sz="3600" b="1" dirty="0">
                <a:effectLst/>
              </a:rPr>
            </a:br>
            <a:r>
              <a:rPr lang="en-GB" sz="3600" dirty="0">
                <a:solidFill>
                  <a:schemeClr val="tx2"/>
                </a:solidFill>
                <a:effectLst/>
              </a:rPr>
              <a:t>1-D</a:t>
            </a:r>
            <a:r>
              <a:rPr lang="en-GB" sz="3600" dirty="0" smtClean="0">
                <a:solidFill>
                  <a:schemeClr val="tx2"/>
                </a:solidFill>
                <a:effectLst/>
              </a:rPr>
              <a:t>etermination </a:t>
            </a:r>
            <a:r>
              <a:rPr lang="en-GB" sz="3600" dirty="0">
                <a:solidFill>
                  <a:schemeClr val="tx2"/>
                </a:solidFill>
                <a:effectLst/>
              </a:rPr>
              <a:t>of sex at the earliest stage </a:t>
            </a:r>
            <a:r>
              <a:rPr lang="en-GB" sz="3600" dirty="0" smtClean="0">
                <a:solidFill>
                  <a:schemeClr val="tx2"/>
                </a:solidFill>
                <a:effectLst/>
              </a:rPr>
              <a:t>can reduce </a:t>
            </a:r>
            <a:r>
              <a:rPr lang="en-GB" sz="3600" dirty="0">
                <a:solidFill>
                  <a:schemeClr val="tx2"/>
                </a:solidFill>
                <a:effectLst/>
              </a:rPr>
              <a:t>the management cost </a:t>
            </a:r>
            <a:r>
              <a:rPr lang="en-GB" sz="3600" dirty="0" smtClean="0">
                <a:solidFill>
                  <a:schemeClr val="tx2"/>
                </a:solidFill>
                <a:effectLst/>
              </a:rPr>
              <a:t>thorough selective </a:t>
            </a:r>
            <a:r>
              <a:rPr lang="en-GB" sz="3600" dirty="0">
                <a:solidFill>
                  <a:schemeClr val="tx2"/>
                </a:solidFill>
                <a:effectLst/>
              </a:rPr>
              <a:t>management of superior bulls </a:t>
            </a:r>
            <a:r>
              <a:rPr lang="en-GB" sz="3600" dirty="0" smtClean="0">
                <a:solidFill>
                  <a:schemeClr val="tx2"/>
                </a:solidFill>
                <a:effectLst/>
              </a:rPr>
              <a:t>or cows</a:t>
            </a:r>
            <a:r>
              <a:rPr lang="en-GB" sz="3600" dirty="0">
                <a:solidFill>
                  <a:schemeClr val="tx2"/>
                </a:solidFill>
                <a:effectLst/>
              </a:rPr>
              <a:t/>
            </a:r>
            <a:br>
              <a:rPr lang="en-GB" sz="3600" dirty="0">
                <a:solidFill>
                  <a:schemeClr val="tx2"/>
                </a:solidFill>
                <a:effectLst/>
              </a:rPr>
            </a:br>
            <a:r>
              <a:rPr lang="en-GB" sz="3600" dirty="0" smtClean="0">
                <a:solidFill>
                  <a:schemeClr val="tx2"/>
                </a:solidFill>
                <a:effectLst/>
              </a:rPr>
              <a:t>2-Calves </a:t>
            </a:r>
            <a:r>
              <a:rPr lang="en-GB" sz="3600" dirty="0">
                <a:solidFill>
                  <a:schemeClr val="tx2"/>
                </a:solidFill>
                <a:effectLst/>
              </a:rPr>
              <a:t>of desired sex can be </a:t>
            </a:r>
            <a:r>
              <a:rPr lang="en-GB" sz="3600" dirty="0" smtClean="0">
                <a:solidFill>
                  <a:schemeClr val="tx2"/>
                </a:solidFill>
                <a:effectLst/>
              </a:rPr>
              <a:t>produced. </a:t>
            </a:r>
            <a:r>
              <a:rPr lang="en-GB" sz="3600" dirty="0">
                <a:solidFill>
                  <a:schemeClr val="tx2"/>
                </a:solidFill>
                <a:effectLst/>
              </a:rPr>
              <a:t/>
            </a:r>
            <a:br>
              <a:rPr lang="en-GB" sz="3600" dirty="0">
                <a:solidFill>
                  <a:schemeClr val="tx2"/>
                </a:solidFill>
                <a:effectLst/>
              </a:rPr>
            </a:br>
            <a:r>
              <a:rPr lang="en-GB" sz="3600" dirty="0" smtClean="0">
                <a:solidFill>
                  <a:schemeClr val="tx2"/>
                </a:solidFill>
                <a:effectLst/>
              </a:rPr>
              <a:t>3-Dystocia </a:t>
            </a:r>
            <a:r>
              <a:rPr lang="en-GB" sz="3600" dirty="0">
                <a:solidFill>
                  <a:schemeClr val="tx2"/>
                </a:solidFill>
                <a:effectLst/>
              </a:rPr>
              <a:t>can be reduced by </a:t>
            </a:r>
            <a:r>
              <a:rPr lang="en-GB" sz="3600" dirty="0" smtClean="0">
                <a:solidFill>
                  <a:schemeClr val="tx2"/>
                </a:solidFill>
                <a:effectLst/>
              </a:rPr>
              <a:t>preventing production </a:t>
            </a:r>
            <a:r>
              <a:rPr lang="en-GB" sz="3600" dirty="0">
                <a:solidFill>
                  <a:schemeClr val="tx2"/>
                </a:solidFill>
                <a:effectLst/>
              </a:rPr>
              <a:t>of male </a:t>
            </a:r>
            <a:r>
              <a:rPr lang="en-GB" sz="3600" dirty="0" smtClean="0">
                <a:solidFill>
                  <a:schemeClr val="tx2"/>
                </a:solidFill>
                <a:effectLst/>
              </a:rPr>
              <a:t>calves</a:t>
            </a:r>
            <a:r>
              <a:rPr lang="en-GB" sz="3600" dirty="0">
                <a:solidFill>
                  <a:schemeClr val="tx2"/>
                </a:solidFill>
                <a:effectLst/>
              </a:rPr>
              <a:t/>
            </a:r>
            <a:br>
              <a:rPr lang="en-GB" sz="3600" dirty="0">
                <a:solidFill>
                  <a:schemeClr val="tx2"/>
                </a:solidFill>
                <a:effectLst/>
              </a:rPr>
            </a:br>
            <a:r>
              <a:rPr lang="en-GB" sz="3600" dirty="0" smtClean="0">
                <a:solidFill>
                  <a:schemeClr val="tx2"/>
                </a:solidFill>
                <a:effectLst/>
              </a:rPr>
              <a:t>4-It </a:t>
            </a:r>
            <a:r>
              <a:rPr lang="en-GB" sz="3600" dirty="0">
                <a:solidFill>
                  <a:schemeClr val="tx2"/>
                </a:solidFill>
                <a:effectLst/>
              </a:rPr>
              <a:t>lowers the cost of progeny </a:t>
            </a:r>
            <a:r>
              <a:rPr lang="en-GB" sz="3600" dirty="0" smtClean="0">
                <a:solidFill>
                  <a:schemeClr val="tx2"/>
                </a:solidFill>
                <a:effectLst/>
              </a:rPr>
              <a:t>testing programs </a:t>
            </a:r>
            <a:r>
              <a:rPr lang="en-GB" sz="3600" dirty="0">
                <a:solidFill>
                  <a:schemeClr val="tx2"/>
                </a:solidFill>
                <a:effectLst/>
              </a:rPr>
              <a:t>and embryo transfer and </a:t>
            </a:r>
            <a:r>
              <a:rPr lang="en-GB" sz="3600" dirty="0" smtClean="0">
                <a:solidFill>
                  <a:schemeClr val="tx2"/>
                </a:solidFill>
                <a:effectLst/>
              </a:rPr>
              <a:t>enhances the </a:t>
            </a:r>
            <a:r>
              <a:rPr lang="en-GB" sz="3600" dirty="0">
                <a:solidFill>
                  <a:schemeClr val="tx2"/>
                </a:solidFill>
                <a:effectLst/>
              </a:rPr>
              <a:t>value of genetic </a:t>
            </a:r>
            <a:r>
              <a:rPr lang="en-GB" sz="3600" dirty="0" smtClean="0">
                <a:solidFill>
                  <a:schemeClr val="tx2"/>
                </a:solidFill>
                <a:effectLst/>
              </a:rPr>
              <a:t>markers</a:t>
            </a:r>
            <a:r>
              <a:rPr lang="en-GB" sz="3600" dirty="0">
                <a:solidFill>
                  <a:schemeClr val="tx2"/>
                </a:solidFill>
                <a:effectLst/>
              </a:rPr>
              <a:t/>
            </a:r>
            <a:br>
              <a:rPr lang="en-GB" sz="3600" dirty="0">
                <a:solidFill>
                  <a:schemeClr val="tx2"/>
                </a:solidFill>
                <a:effectLst/>
              </a:rPr>
            </a:br>
            <a:r>
              <a:rPr lang="en-GB" sz="3600" dirty="0" smtClean="0">
                <a:solidFill>
                  <a:schemeClr val="tx2"/>
                </a:solidFill>
                <a:effectLst/>
              </a:rPr>
              <a:t>5-Fewer </a:t>
            </a:r>
            <a:r>
              <a:rPr lang="en-GB" sz="3600" dirty="0">
                <a:solidFill>
                  <a:schemeClr val="tx2"/>
                </a:solidFill>
                <a:effectLst/>
              </a:rPr>
              <a:t>quantity of sexed sperm is used </a:t>
            </a:r>
            <a:r>
              <a:rPr lang="en-GB" sz="3600" dirty="0" smtClean="0">
                <a:solidFill>
                  <a:schemeClr val="tx2"/>
                </a:solidFill>
                <a:effectLst/>
              </a:rPr>
              <a:t>in genetically </a:t>
            </a:r>
            <a:r>
              <a:rPr lang="en-GB" sz="3600" dirty="0">
                <a:solidFill>
                  <a:schemeClr val="tx2"/>
                </a:solidFill>
                <a:effectLst/>
              </a:rPr>
              <a:t>superior dairy females for </a:t>
            </a:r>
            <a:r>
              <a:rPr lang="en-GB" sz="3600" dirty="0" smtClean="0">
                <a:solidFill>
                  <a:schemeClr val="tx2"/>
                </a:solidFill>
                <a:effectLst/>
              </a:rPr>
              <a:t>heifer replacement</a:t>
            </a:r>
            <a:r>
              <a:rPr lang="en-GB" sz="3600" dirty="0" smtClean="0">
                <a:solidFill>
                  <a:schemeClr val="tx2"/>
                </a:solidFill>
              </a:rPr>
              <a:t> </a:t>
            </a:r>
            <a:endParaRPr lang="en-US" sz="24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91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67425"/>
            <a:ext cx="10353762" cy="64909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2D050"/>
                </a:solidFill>
              </a:rPr>
              <a:t>Sperm sexing </a:t>
            </a:r>
            <a:r>
              <a:rPr lang="en-US" sz="3600" b="1" dirty="0" smtClean="0">
                <a:solidFill>
                  <a:srgbClr val="92D050"/>
                </a:solidFill>
              </a:rPr>
              <a:t>techniques</a:t>
            </a:r>
          </a:p>
          <a:p>
            <a:r>
              <a:rPr lang="en-GB" sz="2800" b="1" dirty="0">
                <a:effectLst/>
              </a:rPr>
              <a:t>Many different techniques for sorting Y </a:t>
            </a:r>
            <a:r>
              <a:rPr lang="en-GB" sz="2800" b="1" dirty="0" smtClean="0">
                <a:effectLst/>
              </a:rPr>
              <a:t>and X </a:t>
            </a:r>
            <a:r>
              <a:rPr lang="en-GB" sz="2800" b="1" dirty="0">
                <a:effectLst/>
              </a:rPr>
              <a:t>bearing sperm </a:t>
            </a:r>
          </a:p>
          <a:p>
            <a:r>
              <a:rPr lang="en-GB" sz="2800" b="1" dirty="0" smtClean="0">
                <a:effectLst/>
              </a:rPr>
              <a:t>All these </a:t>
            </a:r>
            <a:r>
              <a:rPr lang="en-GB" sz="2800" b="1" dirty="0">
                <a:effectLst/>
              </a:rPr>
              <a:t>techniques are mostly </a:t>
            </a:r>
            <a:r>
              <a:rPr lang="en-GB" sz="2800" b="1" dirty="0" smtClean="0">
                <a:effectLst/>
              </a:rPr>
              <a:t>based on </a:t>
            </a:r>
            <a:r>
              <a:rPr lang="en-GB" sz="2800" b="1" dirty="0">
                <a:effectLst/>
              </a:rPr>
              <a:t>many theoretical differences in X and </a:t>
            </a:r>
            <a:r>
              <a:rPr lang="en-GB" sz="2800" b="1" dirty="0" smtClean="0">
                <a:effectLst/>
              </a:rPr>
              <a:t>Y sperm as follow: </a:t>
            </a:r>
          </a:p>
          <a:p>
            <a:pPr marL="0" indent="0">
              <a:buNone/>
            </a:pPr>
            <a:r>
              <a:rPr lang="en-GB" sz="2800" b="1" dirty="0" smtClean="0">
                <a:effectLst/>
              </a:rPr>
              <a:t>1- </a:t>
            </a:r>
            <a:r>
              <a:rPr lang="en-GB" sz="2800" b="1" dirty="0">
                <a:effectLst/>
              </a:rPr>
              <a:t>T</a:t>
            </a:r>
            <a:r>
              <a:rPr lang="en-GB" sz="2800" b="1" dirty="0" smtClean="0">
                <a:effectLst/>
              </a:rPr>
              <a:t>he X-sperm contain </a:t>
            </a:r>
            <a:r>
              <a:rPr lang="en-GB" sz="2800" b="1" dirty="0">
                <a:effectLst/>
              </a:rPr>
              <a:t>more DNA than the </a:t>
            </a:r>
            <a:r>
              <a:rPr lang="en-GB" sz="2800" b="1" dirty="0" smtClean="0">
                <a:effectLst/>
              </a:rPr>
              <a:t>Y-sperm.</a:t>
            </a:r>
          </a:p>
          <a:p>
            <a:pPr marL="457200" lvl="1" indent="0">
              <a:buNone/>
            </a:pPr>
            <a:r>
              <a:rPr lang="en-GB" sz="2600" b="1" dirty="0" smtClean="0">
                <a:effectLst/>
              </a:rPr>
              <a:t>- The degree </a:t>
            </a:r>
            <a:r>
              <a:rPr lang="en-GB" sz="2600" b="1" dirty="0">
                <a:effectLst/>
              </a:rPr>
              <a:t>of differences varies from species </a:t>
            </a:r>
            <a:r>
              <a:rPr lang="en-GB" sz="2600" b="1" dirty="0" smtClean="0">
                <a:effectLst/>
              </a:rPr>
              <a:t>to species which reach approximately 3-4%</a:t>
            </a:r>
            <a:endParaRPr lang="en-GB" sz="2600" b="1" dirty="0">
              <a:effectLst/>
            </a:endParaRPr>
          </a:p>
          <a:p>
            <a:pPr marL="0" indent="0">
              <a:buNone/>
            </a:pPr>
            <a:r>
              <a:rPr lang="en-GB" sz="2800" b="1" dirty="0" smtClean="0">
                <a:effectLst/>
              </a:rPr>
              <a:t>2- The </a:t>
            </a:r>
            <a:r>
              <a:rPr lang="en-GB" sz="2800" b="1" dirty="0">
                <a:effectLst/>
              </a:rPr>
              <a:t>size </a:t>
            </a:r>
            <a:r>
              <a:rPr lang="en-GB" sz="2800" b="1" dirty="0" smtClean="0">
                <a:effectLst/>
              </a:rPr>
              <a:t>of X-sperm  larger than Y-sperm</a:t>
            </a:r>
          </a:p>
          <a:p>
            <a:pPr marL="0" indent="0">
              <a:buNone/>
            </a:pPr>
            <a:r>
              <a:rPr lang="en-GB" sz="2800" b="1" dirty="0" smtClean="0">
                <a:effectLst/>
              </a:rPr>
              <a:t>3- The surface </a:t>
            </a:r>
            <a:r>
              <a:rPr lang="en-GB" sz="2800" b="1" dirty="0">
                <a:effectLst/>
              </a:rPr>
              <a:t>charges </a:t>
            </a:r>
            <a:r>
              <a:rPr lang="en-GB" sz="2800" b="1" dirty="0" smtClean="0">
                <a:effectLst/>
              </a:rPr>
              <a:t>on sperm </a:t>
            </a:r>
            <a:r>
              <a:rPr lang="en-GB" sz="2800" b="1" dirty="0">
                <a:effectLst/>
              </a:rPr>
              <a:t>(Y-sperm has a positive charge </a:t>
            </a:r>
            <a:r>
              <a:rPr lang="en-GB" sz="2800" b="1" dirty="0" smtClean="0">
                <a:effectLst/>
              </a:rPr>
              <a:t>and X-sperm </a:t>
            </a:r>
            <a:r>
              <a:rPr lang="en-GB" sz="2800" b="1" dirty="0">
                <a:effectLst/>
              </a:rPr>
              <a:t>has a negative charge) </a:t>
            </a:r>
            <a:endParaRPr lang="en-GB" sz="2800" b="1" dirty="0" smtClean="0">
              <a:effectLst/>
            </a:endParaRPr>
          </a:p>
          <a:p>
            <a:pPr marL="0" indent="0">
              <a:buNone/>
            </a:pPr>
            <a:r>
              <a:rPr lang="en-GB" sz="2800" b="1" dirty="0" smtClean="0">
                <a:effectLst/>
              </a:rPr>
              <a:t>4- Cell </a:t>
            </a:r>
            <a:r>
              <a:rPr lang="en-GB" sz="2800" b="1" dirty="0">
                <a:effectLst/>
              </a:rPr>
              <a:t>surface </a:t>
            </a:r>
            <a:r>
              <a:rPr lang="en-GB" sz="2800" b="1" dirty="0" smtClean="0">
                <a:effectLst/>
              </a:rPr>
              <a:t>antigens between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smtClean="0">
                <a:effectLst/>
              </a:rPr>
              <a:t>X and Y sperm </a:t>
            </a:r>
          </a:p>
          <a:p>
            <a:pPr marL="0" indent="0">
              <a:buNone/>
            </a:pPr>
            <a:r>
              <a:rPr lang="en-US" sz="2800" b="1" dirty="0">
                <a:effectLst/>
              </a:rPr>
              <a:t>5- </a:t>
            </a:r>
            <a:r>
              <a:rPr lang="en-GB" sz="2800" b="1" dirty="0">
                <a:effectLst/>
              </a:rPr>
              <a:t>Y-sperm </a:t>
            </a:r>
            <a:r>
              <a:rPr lang="en-GB" sz="2800" b="1" dirty="0" smtClean="0">
                <a:effectLst/>
              </a:rPr>
              <a:t>swim </a:t>
            </a:r>
            <a:r>
              <a:rPr lang="en-GB" sz="2800" b="1" dirty="0">
                <a:effectLst/>
              </a:rPr>
              <a:t>faster than X-sperm. </a:t>
            </a:r>
            <a:br>
              <a:rPr lang="en-GB" sz="2800" b="1" dirty="0">
                <a:effectLst/>
              </a:rPr>
            </a:br>
            <a:endParaRPr lang="en-US" sz="2800" b="1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3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1- </a:t>
            </a:r>
            <a:r>
              <a:rPr lang="en-US" dirty="0" err="1" smtClean="0">
                <a:solidFill>
                  <a:srgbClr val="FFFF00"/>
                </a:solidFill>
              </a:rPr>
              <a:t>Quinacrine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mustard staining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108" y="940158"/>
            <a:ext cx="10539386" cy="5769919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GB" sz="3200" dirty="0" err="1">
                <a:effectLst/>
              </a:rPr>
              <a:t>Quinacrine</a:t>
            </a:r>
            <a:r>
              <a:rPr lang="en-GB" sz="3200" dirty="0">
                <a:effectLst/>
              </a:rPr>
              <a:t> mustard staining produces </a:t>
            </a:r>
            <a:r>
              <a:rPr lang="en-GB" sz="3200" dirty="0" smtClean="0">
                <a:effectLst/>
              </a:rPr>
              <a:t>very intense </a:t>
            </a:r>
            <a:r>
              <a:rPr lang="en-GB" sz="3200" dirty="0">
                <a:effectLst/>
              </a:rPr>
              <a:t>fluorescence to certain regions </a:t>
            </a:r>
            <a:r>
              <a:rPr lang="en-GB" sz="3200" dirty="0" smtClean="0">
                <a:effectLst/>
              </a:rPr>
              <a:t>of chromosome to verify </a:t>
            </a:r>
            <a:r>
              <a:rPr lang="en-GB" sz="3200" dirty="0">
                <a:effectLst/>
              </a:rPr>
              <a:t>X- or Y-sperm enrichment</a:t>
            </a:r>
            <a:r>
              <a:rPr lang="en-GB" sz="3200" dirty="0" smtClean="0">
                <a:effectLst/>
              </a:rPr>
              <a:t>,</a:t>
            </a:r>
          </a:p>
          <a:p>
            <a:pPr lvl="1"/>
            <a:r>
              <a:rPr lang="en-GB" sz="3200" dirty="0" smtClean="0">
                <a:effectLst/>
              </a:rPr>
              <a:t> In this technique Y-chromosome </a:t>
            </a:r>
            <a:r>
              <a:rPr lang="en-GB" sz="3200" dirty="0">
                <a:effectLst/>
              </a:rPr>
              <a:t>bearing </a:t>
            </a:r>
            <a:r>
              <a:rPr lang="en-GB" sz="3200" dirty="0" smtClean="0">
                <a:effectLst/>
              </a:rPr>
              <a:t>sperm exhibit </a:t>
            </a:r>
            <a:r>
              <a:rPr lang="en-GB" sz="3200" dirty="0">
                <a:effectLst/>
              </a:rPr>
              <a:t>a fluorescent spot </a:t>
            </a:r>
            <a:r>
              <a:rPr lang="en-GB" sz="3200" dirty="0" smtClean="0">
                <a:effectLst/>
              </a:rPr>
              <a:t>while X-chromosome </a:t>
            </a:r>
            <a:r>
              <a:rPr lang="en-GB" sz="3200" dirty="0">
                <a:effectLst/>
              </a:rPr>
              <a:t>bearing </a:t>
            </a:r>
            <a:r>
              <a:rPr lang="en-GB" sz="3200" dirty="0" smtClean="0">
                <a:effectLst/>
              </a:rPr>
              <a:t>sperm remain unstained</a:t>
            </a:r>
            <a:endParaRPr lang="en-GB" sz="3200" dirty="0">
              <a:effectLst/>
            </a:endParaRPr>
          </a:p>
          <a:p>
            <a:pPr lvl="1"/>
            <a:r>
              <a:rPr lang="en-GB" sz="3200" dirty="0" err="1" smtClean="0">
                <a:effectLst/>
              </a:rPr>
              <a:t>Quinacrine</a:t>
            </a:r>
            <a:r>
              <a:rPr lang="en-GB" sz="3200" dirty="0" smtClean="0">
                <a:effectLst/>
              </a:rPr>
              <a:t> some times produces </a:t>
            </a:r>
            <a:r>
              <a:rPr lang="en-GB" sz="3200" dirty="0">
                <a:effectLst/>
              </a:rPr>
              <a:t>false </a:t>
            </a:r>
            <a:r>
              <a:rPr lang="en-GB" sz="3200" dirty="0" smtClean="0">
                <a:effectLst/>
              </a:rPr>
              <a:t>positive and </a:t>
            </a:r>
            <a:r>
              <a:rPr lang="en-GB" sz="3200" dirty="0">
                <a:effectLst/>
              </a:rPr>
              <a:t>false negative </a:t>
            </a:r>
            <a:r>
              <a:rPr lang="en-GB" sz="3200" dirty="0" smtClean="0">
                <a:effectLst/>
              </a:rPr>
              <a:t>results.</a:t>
            </a:r>
            <a:endParaRPr lang="en-GB" sz="3200" dirty="0">
              <a:effectLst/>
            </a:endParaRPr>
          </a:p>
          <a:p>
            <a:pPr lvl="1"/>
            <a:r>
              <a:rPr lang="en-GB" sz="3200" dirty="0" smtClean="0">
                <a:effectLst/>
              </a:rPr>
              <a:t>Therefore</a:t>
            </a:r>
            <a:r>
              <a:rPr lang="en-GB" sz="3200" dirty="0">
                <a:effectLst/>
              </a:rPr>
              <a:t>, it is considered </a:t>
            </a:r>
            <a:r>
              <a:rPr lang="en-GB" sz="3200" dirty="0" smtClean="0">
                <a:effectLst/>
              </a:rPr>
              <a:t>an inappropriate </a:t>
            </a:r>
            <a:r>
              <a:rPr lang="en-GB" sz="3200" dirty="0">
                <a:effectLst/>
              </a:rPr>
              <a:t>approach for selection </a:t>
            </a:r>
            <a:r>
              <a:rPr lang="en-GB" sz="3200" dirty="0" smtClean="0">
                <a:effectLst/>
              </a:rPr>
              <a:t>of sperm </a:t>
            </a:r>
            <a:r>
              <a:rPr lang="en-GB" sz="3200" dirty="0">
                <a:effectLst/>
              </a:rPr>
              <a:t>for most mammalian species</a:t>
            </a:r>
            <a:r>
              <a:rPr lang="en-GB" sz="3200" dirty="0" smtClean="0">
                <a:effectLst/>
              </a:rPr>
              <a:t>.</a:t>
            </a:r>
            <a:r>
              <a:rPr lang="en-GB" sz="3200" dirty="0"/>
              <a:t/>
            </a:r>
            <a:br>
              <a:rPr lang="en-GB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039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2- </a:t>
            </a:r>
            <a:r>
              <a:rPr lang="en-US" dirty="0">
                <a:solidFill>
                  <a:srgbClr val="FFFF00"/>
                </a:solidFill>
              </a:rPr>
              <a:t>Raman micro-spectroscopy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108" y="940158"/>
            <a:ext cx="10539386" cy="5769919"/>
          </a:xfrm>
        </p:spPr>
        <p:txBody>
          <a:bodyPr>
            <a:normAutofit/>
          </a:bodyPr>
          <a:lstStyle/>
          <a:p>
            <a:pPr lvl="1"/>
            <a:r>
              <a:rPr lang="en-GB" sz="3200" dirty="0" smtClean="0">
                <a:effectLst/>
              </a:rPr>
              <a:t>Raman spectroscopy depend on component of </a:t>
            </a:r>
            <a:r>
              <a:rPr lang="en-GB" sz="3200" dirty="0">
                <a:effectLst/>
              </a:rPr>
              <a:t>the sperm (</a:t>
            </a:r>
            <a:r>
              <a:rPr lang="en-GB" sz="3200" dirty="0" smtClean="0">
                <a:effectLst/>
              </a:rPr>
              <a:t>DNA, protein</a:t>
            </a:r>
            <a:r>
              <a:rPr lang="en-GB" sz="3200" dirty="0">
                <a:effectLst/>
              </a:rPr>
              <a:t>, lipids, etc.), </a:t>
            </a:r>
            <a:r>
              <a:rPr lang="en-GB" sz="3200" dirty="0" smtClean="0">
                <a:effectLst/>
              </a:rPr>
              <a:t>to differentiate between </a:t>
            </a:r>
            <a:r>
              <a:rPr lang="en-GB" sz="3200" dirty="0">
                <a:effectLst/>
              </a:rPr>
              <a:t>X- and </a:t>
            </a:r>
            <a:r>
              <a:rPr lang="en-GB" sz="3200" dirty="0" smtClean="0">
                <a:effectLst/>
              </a:rPr>
              <a:t>Y-sperm</a:t>
            </a:r>
            <a:endParaRPr lang="en-GB" sz="3200" dirty="0">
              <a:effectLst/>
            </a:endParaRPr>
          </a:p>
          <a:p>
            <a:pPr lvl="1"/>
            <a:r>
              <a:rPr lang="en-GB" sz="3200" dirty="0">
                <a:effectLst/>
              </a:rPr>
              <a:t>The nucleus reveals the main </a:t>
            </a:r>
            <a:r>
              <a:rPr lang="en-GB" sz="3200" dirty="0" smtClean="0">
                <a:effectLst/>
              </a:rPr>
              <a:t>biochemical differences </a:t>
            </a:r>
            <a:r>
              <a:rPr lang="en-GB" sz="3200" dirty="0">
                <a:effectLst/>
              </a:rPr>
              <a:t>between X- and Y-sperm.</a:t>
            </a:r>
          </a:p>
          <a:p>
            <a:pPr lvl="1"/>
            <a:r>
              <a:rPr lang="en-GB" sz="3200" dirty="0">
                <a:effectLst/>
              </a:rPr>
              <a:t>Raman peak positions and </a:t>
            </a:r>
            <a:r>
              <a:rPr lang="en-GB" sz="3200" dirty="0" smtClean="0">
                <a:effectLst/>
              </a:rPr>
              <a:t>relative intensities </a:t>
            </a:r>
            <a:r>
              <a:rPr lang="en-GB" sz="3200" dirty="0">
                <a:effectLst/>
              </a:rPr>
              <a:t>are consistent in </a:t>
            </a:r>
            <a:r>
              <a:rPr lang="en-GB" sz="3200" dirty="0" smtClean="0">
                <a:effectLst/>
              </a:rPr>
              <a:t>all regions of  Y-sperm than X-sperm</a:t>
            </a:r>
          </a:p>
          <a:p>
            <a:pPr lvl="1"/>
            <a:r>
              <a:rPr lang="en-GB" sz="3200" dirty="0">
                <a:effectLst/>
              </a:rPr>
              <a:t> Raman spectroscopy </a:t>
            </a:r>
            <a:r>
              <a:rPr lang="en-GB" sz="3200" dirty="0" smtClean="0">
                <a:effectLst/>
              </a:rPr>
              <a:t>is highly </a:t>
            </a:r>
            <a:r>
              <a:rPr lang="en-GB" sz="3200" dirty="0">
                <a:effectLst/>
              </a:rPr>
              <a:t>efficient and </a:t>
            </a:r>
            <a:r>
              <a:rPr lang="en-GB" sz="3200" dirty="0" smtClean="0">
                <a:effectLst/>
              </a:rPr>
              <a:t>non invasive </a:t>
            </a:r>
            <a:r>
              <a:rPr lang="en-GB" sz="3200" dirty="0">
                <a:effectLst/>
              </a:rPr>
              <a:t>technique for sperm sexing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8250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40206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3- </a:t>
            </a:r>
            <a:r>
              <a:rPr lang="en-GB" dirty="0">
                <a:solidFill>
                  <a:srgbClr val="FFFF00"/>
                </a:solidFill>
              </a:rPr>
              <a:t>Centrifugal Counter </a:t>
            </a:r>
            <a:r>
              <a:rPr lang="en-GB" dirty="0" smtClean="0">
                <a:solidFill>
                  <a:srgbClr val="FFFF00"/>
                </a:solidFill>
              </a:rPr>
              <a:t>Current Distribution based </a:t>
            </a:r>
            <a:r>
              <a:rPr lang="en-GB" dirty="0">
                <a:solidFill>
                  <a:srgbClr val="FFFF00"/>
                </a:solidFill>
              </a:rPr>
              <a:t>on Density Characteristic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108" y="1733266"/>
            <a:ext cx="10539386" cy="4976811"/>
          </a:xfrm>
        </p:spPr>
        <p:txBody>
          <a:bodyPr>
            <a:normAutofit/>
          </a:bodyPr>
          <a:lstStyle/>
          <a:p>
            <a:pPr lvl="1"/>
            <a:r>
              <a:rPr lang="en-GB" sz="3200" dirty="0" smtClean="0">
                <a:effectLst/>
              </a:rPr>
              <a:t>The difference in density </a:t>
            </a:r>
            <a:r>
              <a:rPr lang="en-GB" sz="3200" dirty="0">
                <a:effectLst/>
              </a:rPr>
              <a:t>between X-bearing </a:t>
            </a:r>
            <a:r>
              <a:rPr lang="en-GB" sz="3200" dirty="0" smtClean="0">
                <a:effectLst/>
              </a:rPr>
              <a:t>bovine spermatozoa </a:t>
            </a:r>
            <a:r>
              <a:rPr lang="en-GB" sz="3200" dirty="0">
                <a:effectLst/>
              </a:rPr>
              <a:t>and Y-bearing </a:t>
            </a:r>
            <a:r>
              <a:rPr lang="en-GB" sz="3200" dirty="0" smtClean="0">
                <a:effectLst/>
              </a:rPr>
              <a:t>bovine spermatozoa </a:t>
            </a:r>
            <a:r>
              <a:rPr lang="en-GB" sz="3200" dirty="0">
                <a:effectLst/>
              </a:rPr>
              <a:t>to be only 0.0007 </a:t>
            </a:r>
            <a:r>
              <a:rPr lang="en-GB" sz="3200" dirty="0" smtClean="0">
                <a:effectLst/>
              </a:rPr>
              <a:t>g/cm3</a:t>
            </a:r>
            <a:endParaRPr lang="en-GB" sz="3200" dirty="0">
              <a:effectLst/>
            </a:endParaRPr>
          </a:p>
          <a:p>
            <a:pPr lvl="1"/>
            <a:r>
              <a:rPr lang="en-GB" sz="3200" dirty="0" smtClean="0">
                <a:effectLst/>
              </a:rPr>
              <a:t>This </a:t>
            </a:r>
            <a:r>
              <a:rPr lang="en-GB" sz="3200" dirty="0">
                <a:effectLst/>
              </a:rPr>
              <a:t>feature </a:t>
            </a:r>
            <a:r>
              <a:rPr lang="en-GB" sz="3200" dirty="0" smtClean="0">
                <a:effectLst/>
              </a:rPr>
              <a:t>can be use to differentiate between Y and X sperm </a:t>
            </a:r>
            <a:r>
              <a:rPr lang="en-GB" sz="3200" dirty="0">
                <a:effectLst/>
              </a:rPr>
              <a:t>by centrifugal counter </a:t>
            </a:r>
            <a:r>
              <a:rPr lang="en-GB" sz="3200" dirty="0" smtClean="0">
                <a:effectLst/>
              </a:rPr>
              <a:t>current distribution by using </a:t>
            </a:r>
            <a:r>
              <a:rPr lang="en-GB" sz="3200" dirty="0">
                <a:effectLst/>
              </a:rPr>
              <a:t>an aqueous </a:t>
            </a:r>
            <a:r>
              <a:rPr lang="en-GB" sz="3200" dirty="0" smtClean="0">
                <a:effectLst/>
              </a:rPr>
              <a:t>two-phase system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4245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4- Albumin </a:t>
            </a:r>
            <a:r>
              <a:rPr lang="en-US" dirty="0">
                <a:solidFill>
                  <a:srgbClr val="FFFF00"/>
                </a:solidFill>
              </a:rPr>
              <a:t>Gradient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5" y="940158"/>
            <a:ext cx="11177517" cy="5769919"/>
          </a:xfrm>
        </p:spPr>
        <p:txBody>
          <a:bodyPr>
            <a:normAutofit/>
          </a:bodyPr>
          <a:lstStyle/>
          <a:p>
            <a:pPr lvl="1"/>
            <a:r>
              <a:rPr lang="en-GB" sz="3200" dirty="0"/>
              <a:t>Successful separation of X and </a:t>
            </a:r>
            <a:r>
              <a:rPr lang="en-GB" sz="3200" dirty="0" smtClean="0"/>
              <a:t>Y-bearing spermatozoa </a:t>
            </a:r>
            <a:r>
              <a:rPr lang="en-GB" sz="3200" dirty="0"/>
              <a:t>using an albumin gradient </a:t>
            </a:r>
            <a:endParaRPr lang="en-GB" sz="3200" dirty="0" smtClean="0"/>
          </a:p>
          <a:p>
            <a:pPr lvl="1"/>
            <a:r>
              <a:rPr lang="en-GB" sz="3200" dirty="0" smtClean="0"/>
              <a:t>This technique is depend on the Y chromosome </a:t>
            </a:r>
            <a:r>
              <a:rPr lang="en-GB" sz="3200" dirty="0"/>
              <a:t>is smaller than X </a:t>
            </a:r>
            <a:r>
              <a:rPr lang="en-GB" sz="3200" dirty="0" smtClean="0"/>
              <a:t>chromosome</a:t>
            </a:r>
          </a:p>
          <a:p>
            <a:pPr lvl="1"/>
            <a:r>
              <a:rPr lang="en-GB" sz="3200" dirty="0" smtClean="0"/>
              <a:t>This technique was not accurate for differentiation  </a:t>
            </a:r>
          </a:p>
          <a:p>
            <a:pPr lvl="1"/>
            <a:r>
              <a:rPr lang="en-GB" sz="3200" dirty="0" smtClean="0"/>
              <a:t>The </a:t>
            </a:r>
            <a:r>
              <a:rPr lang="en-GB" sz="3200" dirty="0"/>
              <a:t>method </a:t>
            </a:r>
            <a:r>
              <a:rPr lang="en-GB" sz="3200" dirty="0" smtClean="0"/>
              <a:t>is </a:t>
            </a:r>
            <a:r>
              <a:rPr lang="en-GB" sz="3200" dirty="0"/>
              <a:t>effective in increasing </a:t>
            </a:r>
            <a:r>
              <a:rPr lang="en-GB" sz="3200" dirty="0" smtClean="0"/>
              <a:t>the proportion </a:t>
            </a:r>
            <a:r>
              <a:rPr lang="en-GB" sz="3200" dirty="0"/>
              <a:t>of spermatozoa with motility </a:t>
            </a:r>
            <a:r>
              <a:rPr lang="en-GB" sz="3200" dirty="0" smtClean="0"/>
              <a:t>and elimination </a:t>
            </a:r>
            <a:r>
              <a:rPr lang="en-GB" sz="3200" dirty="0"/>
              <a:t>of abnormal </a:t>
            </a:r>
            <a:r>
              <a:rPr lang="en-GB" sz="3200" dirty="0" smtClean="0"/>
              <a:t>forms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784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5- </a:t>
            </a:r>
            <a:r>
              <a:rPr lang="sv-SE" dirty="0">
                <a:solidFill>
                  <a:srgbClr val="FFFF00"/>
                </a:solidFill>
              </a:rPr>
              <a:t>Swimming Patterns under Laminar Flow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5" y="1064525"/>
            <a:ext cx="11177517" cy="5645552"/>
          </a:xfrm>
        </p:spPr>
        <p:txBody>
          <a:bodyPr>
            <a:normAutofit/>
          </a:bodyPr>
          <a:lstStyle/>
          <a:p>
            <a:pPr lvl="1"/>
            <a:r>
              <a:rPr lang="en-GB" sz="3200" dirty="0"/>
              <a:t>This method was based on </a:t>
            </a:r>
            <a:r>
              <a:rPr lang="en-GB" sz="3200" dirty="0" smtClean="0"/>
              <a:t>Y-bearing spermatozoa </a:t>
            </a:r>
            <a:r>
              <a:rPr lang="en-GB" sz="3200" dirty="0"/>
              <a:t>swim differently and </a:t>
            </a:r>
            <a:r>
              <a:rPr lang="en-GB" sz="3200" dirty="0" smtClean="0"/>
              <a:t>more quickly </a:t>
            </a:r>
            <a:r>
              <a:rPr lang="en-GB" sz="3200" dirty="0"/>
              <a:t>than X-bearing spermatozoa in </a:t>
            </a:r>
            <a:r>
              <a:rPr lang="en-GB" sz="3200" dirty="0" smtClean="0"/>
              <a:t>a column </a:t>
            </a:r>
            <a:r>
              <a:rPr lang="en-GB" sz="3200" dirty="0"/>
              <a:t>of flowing media. </a:t>
            </a:r>
            <a:endParaRPr lang="en-GB" sz="3200" dirty="0" smtClean="0"/>
          </a:p>
          <a:p>
            <a:pPr lvl="1"/>
            <a:r>
              <a:rPr lang="en-US" sz="3200" dirty="0"/>
              <a:t> </a:t>
            </a:r>
            <a:r>
              <a:rPr lang="en-US" sz="3200" dirty="0" smtClean="0"/>
              <a:t>This technique is not always accurate </a:t>
            </a:r>
            <a:endParaRPr lang="en-GB" sz="3200" dirty="0" smtClean="0"/>
          </a:p>
          <a:p>
            <a:pPr marL="457200" lvl="1" indent="0">
              <a:buNone/>
            </a:pP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8618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38878</TotalTime>
  <Words>768</Words>
  <Application>Microsoft Office PowerPoint</Application>
  <PresentationFormat>Custom</PresentationFormat>
  <Paragraphs>66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Damask</vt:lpstr>
      <vt:lpstr>sperm sexing (sperm sorting) </vt:lpstr>
      <vt:lpstr> </vt:lpstr>
      <vt:lpstr> </vt:lpstr>
      <vt:lpstr> </vt:lpstr>
      <vt:lpstr>1- Quinacrine mustard staining</vt:lpstr>
      <vt:lpstr>2- Raman micro-spectroscopy</vt:lpstr>
      <vt:lpstr>3- Centrifugal Counter Current Distribution based on Density Characteristic</vt:lpstr>
      <vt:lpstr>4- Albumin Gradient</vt:lpstr>
      <vt:lpstr>5- Swimming Patterns under Laminar Flow</vt:lpstr>
      <vt:lpstr>6- Percoll Density Gradient</vt:lpstr>
      <vt:lpstr>7- Free flow electrophoresis</vt:lpstr>
      <vt:lpstr>8- Counter Current Galvanic Separation</vt:lpstr>
      <vt:lpstr>9- Immunological Sexing of Semen </vt:lpstr>
      <vt:lpstr>10- Polymerase chain reaction (PCR)</vt:lpstr>
      <vt:lpstr>11- Flowcytometry</vt:lpstr>
      <vt:lpstr> Flowcytometry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NAME OF GOD</dc:title>
  <dc:creator>HUSAM</dc:creator>
  <cp:lastModifiedBy>HUSAMALDEEN</cp:lastModifiedBy>
  <cp:revision>395</cp:revision>
  <dcterms:created xsi:type="dcterms:W3CDTF">2017-12-05T13:26:36Z</dcterms:created>
  <dcterms:modified xsi:type="dcterms:W3CDTF">2021-09-08T20:55:51Z</dcterms:modified>
</cp:coreProperties>
</file>